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5" r:id="rId7"/>
    <p:sldId id="261" r:id="rId8"/>
    <p:sldId id="266" r:id="rId9"/>
    <p:sldId id="262" r:id="rId10"/>
    <p:sldId id="267" r:id="rId11"/>
    <p:sldId id="268" r:id="rId12"/>
    <p:sldId id="263" r:id="rId13"/>
    <p:sldId id="264"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3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5/17/2016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5/17/2016</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Pollution and Global Warming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7959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smtClean="0"/>
              <a:t>Domestic waste:</a:t>
            </a:r>
            <a:r>
              <a:rPr lang="en-US" dirty="0" smtClean="0"/>
              <a:t> Organic waste (food and sewage) which can cause eutrophication (more later) and water borne diseases; Waste paper which fills up landfills and adds to demand for timber; Plastics (especially containers and packaging) which fills up landfills and is derived from oil (also creating the Great Pacific Garbage Patch (more later); Glass which fills landfill and requires fair amount of energy to replace; Tins, which fill landfills and use contribute to mining of ores.</a:t>
            </a:r>
            <a:endParaRPr lang="en-US" dirty="0"/>
          </a:p>
        </p:txBody>
      </p:sp>
      <p:sp>
        <p:nvSpPr>
          <p:cNvPr id="3" name="Title 2"/>
          <p:cNvSpPr>
            <a:spLocks noGrp="1"/>
          </p:cNvSpPr>
          <p:nvPr>
            <p:ph type="title"/>
          </p:nvPr>
        </p:nvSpPr>
        <p:spPr/>
        <p:txBody>
          <a:bodyPr/>
          <a:lstStyle/>
          <a:p>
            <a:r>
              <a:rPr lang="en-US" dirty="0" smtClean="0"/>
              <a:t>Sources of pollutants</a:t>
            </a:r>
            <a:endParaRPr lang="en-US" dirty="0"/>
          </a:p>
        </p:txBody>
      </p:sp>
    </p:spTree>
    <p:extLst>
      <p:ext uri="{BB962C8B-B14F-4D97-AF65-F5344CB8AC3E}">
        <p14:creationId xmlns:p14="http://schemas.microsoft.com/office/powerpoint/2010/main" val="295288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Sources of pollutants</a:t>
            </a:r>
            <a:endParaRPr lang="en-US" dirty="0"/>
          </a:p>
        </p:txBody>
      </p:sp>
      <p:pic>
        <p:nvPicPr>
          <p:cNvPr id="5" name="Picture 4"/>
          <p:cNvPicPr>
            <a:picLocks noChangeAspect="1"/>
          </p:cNvPicPr>
          <p:nvPr/>
        </p:nvPicPr>
        <p:blipFill>
          <a:blip r:embed="rId2"/>
          <a:stretch>
            <a:fillRect/>
          </a:stretch>
        </p:blipFill>
        <p:spPr>
          <a:xfrm>
            <a:off x="4157156" y="2315741"/>
            <a:ext cx="3827968" cy="2542010"/>
          </a:xfrm>
          <a:prstGeom prst="rect">
            <a:avLst/>
          </a:prstGeom>
        </p:spPr>
      </p:pic>
      <p:pic>
        <p:nvPicPr>
          <p:cNvPr id="6" name="Picture 5"/>
          <p:cNvPicPr>
            <a:picLocks noChangeAspect="1"/>
          </p:cNvPicPr>
          <p:nvPr/>
        </p:nvPicPr>
        <p:blipFill>
          <a:blip r:embed="rId3"/>
          <a:stretch>
            <a:fillRect/>
          </a:stretch>
        </p:blipFill>
        <p:spPr>
          <a:xfrm>
            <a:off x="460374" y="2772115"/>
            <a:ext cx="4206875" cy="3034960"/>
          </a:xfrm>
          <a:prstGeom prst="rect">
            <a:avLst/>
          </a:prstGeom>
        </p:spPr>
      </p:pic>
      <p:pic>
        <p:nvPicPr>
          <p:cNvPr id="7" name="Picture 6"/>
          <p:cNvPicPr>
            <a:picLocks noChangeAspect="1"/>
          </p:cNvPicPr>
          <p:nvPr/>
        </p:nvPicPr>
        <p:blipFill>
          <a:blip r:embed="rId4"/>
          <a:stretch>
            <a:fillRect/>
          </a:stretch>
        </p:blipFill>
        <p:spPr>
          <a:xfrm>
            <a:off x="3426906" y="4340225"/>
            <a:ext cx="3251200" cy="2197100"/>
          </a:xfrm>
          <a:prstGeom prst="rect">
            <a:avLst/>
          </a:prstGeom>
        </p:spPr>
      </p:pic>
    </p:spTree>
    <p:extLst>
      <p:ext uri="{BB962C8B-B14F-4D97-AF65-F5344CB8AC3E}">
        <p14:creationId xmlns:p14="http://schemas.microsoft.com/office/powerpoint/2010/main" val="264858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smtClean="0"/>
              <a:t>Industrial waste:</a:t>
            </a:r>
            <a:r>
              <a:rPr lang="en-US" dirty="0" smtClean="0"/>
              <a:t> Heavy metals like mercury, lead and cadmium (no AC/DC), cause poisoning—think </a:t>
            </a:r>
            <a:r>
              <a:rPr lang="en-US" dirty="0" err="1" smtClean="0"/>
              <a:t>Minimata</a:t>
            </a:r>
            <a:r>
              <a:rPr lang="en-US" dirty="0" smtClean="0"/>
              <a:t> Bay; Fluorides poison our water (yup, same stuff on our teeth—remember quality of life); Heat reduces the solubility of gases (like oxygen) in water—no big deal unless you are a fish or a plant that relies on those gases;  Acids which corrode and (because they are an abiotic factor) re-determine what lives where.</a:t>
            </a:r>
            <a:endParaRPr lang="en-US" u="sng" dirty="0"/>
          </a:p>
        </p:txBody>
      </p:sp>
      <p:sp>
        <p:nvSpPr>
          <p:cNvPr id="3" name="Title 2"/>
          <p:cNvSpPr>
            <a:spLocks noGrp="1"/>
          </p:cNvSpPr>
          <p:nvPr>
            <p:ph type="title"/>
          </p:nvPr>
        </p:nvSpPr>
        <p:spPr/>
        <p:txBody>
          <a:bodyPr/>
          <a:lstStyle/>
          <a:p>
            <a:r>
              <a:rPr lang="en-US" dirty="0" smtClean="0"/>
              <a:t>Sources of pollutants</a:t>
            </a:r>
            <a:endParaRPr lang="en-US" dirty="0"/>
          </a:p>
        </p:txBody>
      </p:sp>
    </p:spTree>
    <p:extLst>
      <p:ext uri="{BB962C8B-B14F-4D97-AF65-F5344CB8AC3E}">
        <p14:creationId xmlns:p14="http://schemas.microsoft.com/office/powerpoint/2010/main" val="31884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Sources of pollutants</a:t>
            </a:r>
            <a:endParaRPr lang="en-US" dirty="0"/>
          </a:p>
        </p:txBody>
      </p:sp>
      <p:pic>
        <p:nvPicPr>
          <p:cNvPr id="5" name="Picture 4"/>
          <p:cNvPicPr>
            <a:picLocks noChangeAspect="1"/>
          </p:cNvPicPr>
          <p:nvPr/>
        </p:nvPicPr>
        <p:blipFill>
          <a:blip r:embed="rId2"/>
          <a:stretch>
            <a:fillRect/>
          </a:stretch>
        </p:blipFill>
        <p:spPr>
          <a:xfrm>
            <a:off x="889000" y="2362200"/>
            <a:ext cx="3810000" cy="2133600"/>
          </a:xfrm>
          <a:prstGeom prst="rect">
            <a:avLst/>
          </a:prstGeom>
        </p:spPr>
      </p:pic>
      <p:pic>
        <p:nvPicPr>
          <p:cNvPr id="6" name="Picture 5"/>
          <p:cNvPicPr>
            <a:picLocks noChangeAspect="1"/>
          </p:cNvPicPr>
          <p:nvPr/>
        </p:nvPicPr>
        <p:blipFill>
          <a:blip r:embed="rId3"/>
          <a:stretch>
            <a:fillRect/>
          </a:stretch>
        </p:blipFill>
        <p:spPr>
          <a:xfrm>
            <a:off x="2365375" y="4147979"/>
            <a:ext cx="3730625" cy="2484596"/>
          </a:xfrm>
          <a:prstGeom prst="rect">
            <a:avLst/>
          </a:prstGeom>
        </p:spPr>
      </p:pic>
      <p:pic>
        <p:nvPicPr>
          <p:cNvPr id="7" name="Picture 6"/>
          <p:cNvPicPr>
            <a:picLocks noChangeAspect="1"/>
          </p:cNvPicPr>
          <p:nvPr/>
        </p:nvPicPr>
        <p:blipFill>
          <a:blip r:embed="rId4"/>
          <a:stretch>
            <a:fillRect/>
          </a:stretch>
        </p:blipFill>
        <p:spPr>
          <a:xfrm>
            <a:off x="4952253" y="2498725"/>
            <a:ext cx="3492500" cy="2324100"/>
          </a:xfrm>
          <a:prstGeom prst="rect">
            <a:avLst/>
          </a:prstGeom>
        </p:spPr>
      </p:pic>
    </p:spTree>
    <p:extLst>
      <p:ext uri="{BB962C8B-B14F-4D97-AF65-F5344CB8AC3E}">
        <p14:creationId xmlns:p14="http://schemas.microsoft.com/office/powerpoint/2010/main" val="1343182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smtClean="0"/>
              <a:t>Agricultural waste:</a:t>
            </a:r>
            <a:r>
              <a:rPr lang="en-US" dirty="0" smtClean="0"/>
              <a:t> Nitrates, which cause eutrophication; phosphates, which causes eutrophication; organic waste which cause disease and usually contain nitrates and phosphates; Pesticides magnify up the food chain.</a:t>
            </a:r>
            <a:endParaRPr lang="en-US" u="sng" dirty="0"/>
          </a:p>
        </p:txBody>
      </p:sp>
      <p:sp>
        <p:nvSpPr>
          <p:cNvPr id="3" name="Title 2"/>
          <p:cNvSpPr>
            <a:spLocks noGrp="1"/>
          </p:cNvSpPr>
          <p:nvPr>
            <p:ph type="title"/>
          </p:nvPr>
        </p:nvSpPr>
        <p:spPr/>
        <p:txBody>
          <a:bodyPr/>
          <a:lstStyle/>
          <a:p>
            <a:r>
              <a:rPr lang="en-US" dirty="0" smtClean="0"/>
              <a:t>Sources of pollutants</a:t>
            </a:r>
            <a:endParaRPr lang="en-US" dirty="0"/>
          </a:p>
        </p:txBody>
      </p:sp>
    </p:spTree>
    <p:extLst>
      <p:ext uri="{BB962C8B-B14F-4D97-AF65-F5344CB8AC3E}">
        <p14:creationId xmlns:p14="http://schemas.microsoft.com/office/powerpoint/2010/main" val="533539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Point Source: the release of pollutants from a single, clearly identifiable site (factory chimney or the waste disposal pipe of a sewage works into a river). This form of pollution is easier to manage because it can be identified easier.  </a:t>
            </a:r>
          </a:p>
          <a:p>
            <a:r>
              <a:rPr lang="en-US" dirty="0" smtClean="0"/>
              <a:t>Non-point Source:  the release of pollutants from numerous, widely dispersed origins (gases from the tailpipes of cars, chemicals spread on farms).  It may be virtually impossible to detect exactly where it is coming from.  Some chemicals can go underground and travel for miles before detection (Air pollution moves too).</a:t>
            </a:r>
            <a:endParaRPr lang="en-US" dirty="0"/>
          </a:p>
        </p:txBody>
      </p:sp>
      <p:sp>
        <p:nvSpPr>
          <p:cNvPr id="3" name="Title 2"/>
          <p:cNvSpPr>
            <a:spLocks noGrp="1"/>
          </p:cNvSpPr>
          <p:nvPr>
            <p:ph type="title"/>
          </p:nvPr>
        </p:nvSpPr>
        <p:spPr>
          <a:xfrm>
            <a:off x="688489" y="339219"/>
            <a:ext cx="7756263" cy="1054250"/>
          </a:xfrm>
        </p:spPr>
        <p:txBody>
          <a:bodyPr/>
          <a:lstStyle/>
          <a:p>
            <a:r>
              <a:rPr lang="en-US" dirty="0" smtClean="0"/>
              <a:t>Point Source and Non-point Source Pollution</a:t>
            </a:r>
            <a:endParaRPr lang="en-US" dirty="0"/>
          </a:p>
        </p:txBody>
      </p:sp>
    </p:spTree>
    <p:extLst>
      <p:ext uri="{BB962C8B-B14F-4D97-AF65-F5344CB8AC3E}">
        <p14:creationId xmlns:p14="http://schemas.microsoft.com/office/powerpoint/2010/main" val="245054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two ways to detect pollution: direct and indirect.  </a:t>
            </a:r>
          </a:p>
          <a:p>
            <a:r>
              <a:rPr lang="en-US" dirty="0" smtClean="0"/>
              <a:t>Direct: record the amount of a pollutant in water, air or soil.  The amount of a gas (CO</a:t>
            </a:r>
            <a:r>
              <a:rPr lang="en-US" baseline="-25000" dirty="0" smtClean="0"/>
              <a:t>2</a:t>
            </a:r>
            <a:r>
              <a:rPr lang="en-US" dirty="0" smtClean="0"/>
              <a:t>, Carbon monoxide, and nitrogen oxides) are measured. The acidity of rainwater can be measured and related to sulfur in the air.  Testing for nitrates or phosphates in water as well as the amount of bacteria in the water or soil. Measuring the soil for heavy metals is another example.</a:t>
            </a:r>
            <a:endParaRPr lang="en-US" dirty="0"/>
          </a:p>
        </p:txBody>
      </p:sp>
      <p:sp>
        <p:nvSpPr>
          <p:cNvPr id="3" name="Title 2"/>
          <p:cNvSpPr>
            <a:spLocks noGrp="1"/>
          </p:cNvSpPr>
          <p:nvPr>
            <p:ph type="title"/>
          </p:nvPr>
        </p:nvSpPr>
        <p:spPr>
          <a:xfrm>
            <a:off x="688490" y="289733"/>
            <a:ext cx="7756263" cy="1054250"/>
          </a:xfrm>
        </p:spPr>
        <p:txBody>
          <a:bodyPr/>
          <a:lstStyle/>
          <a:p>
            <a:r>
              <a:rPr lang="en-US" dirty="0" smtClean="0"/>
              <a:t>How to detect and monitor pollution</a:t>
            </a:r>
            <a:endParaRPr lang="en-US" dirty="0"/>
          </a:p>
        </p:txBody>
      </p:sp>
    </p:spTree>
    <p:extLst>
      <p:ext uri="{BB962C8B-B14F-4D97-AF65-F5344CB8AC3E}">
        <p14:creationId xmlns:p14="http://schemas.microsoft.com/office/powerpoint/2010/main" val="25968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Indirect measurements: record changes in an abiotic or biotic factor which are the result of the pollutants.  </a:t>
            </a:r>
          </a:p>
          <a:p>
            <a:r>
              <a:rPr lang="en-US" dirty="0" smtClean="0"/>
              <a:t>Examples of indirect measurements include measuring abiotic factors that change as a result of the pollutant, like oxygen content of water and the presence or absence of indicator species (species which are only found if the conditions are either polluted—rat-tailed maggot, or unpolluted—leafy lichens on trees.</a:t>
            </a:r>
            <a:endParaRPr lang="en-US" dirty="0"/>
          </a:p>
        </p:txBody>
      </p:sp>
      <p:sp>
        <p:nvSpPr>
          <p:cNvPr id="3" name="Title 2"/>
          <p:cNvSpPr>
            <a:spLocks noGrp="1"/>
          </p:cNvSpPr>
          <p:nvPr>
            <p:ph type="title"/>
          </p:nvPr>
        </p:nvSpPr>
        <p:spPr>
          <a:xfrm>
            <a:off x="688490" y="289733"/>
            <a:ext cx="7756263" cy="1054250"/>
          </a:xfrm>
        </p:spPr>
        <p:txBody>
          <a:bodyPr/>
          <a:lstStyle/>
          <a:p>
            <a:r>
              <a:rPr lang="en-US" dirty="0" smtClean="0"/>
              <a:t>How to detect and monitor pollution</a:t>
            </a:r>
            <a:endParaRPr lang="en-US" dirty="0"/>
          </a:p>
        </p:txBody>
      </p:sp>
    </p:spTree>
    <p:extLst>
      <p:ext uri="{BB962C8B-B14F-4D97-AF65-F5344CB8AC3E}">
        <p14:creationId xmlns:p14="http://schemas.microsoft.com/office/powerpoint/2010/main" val="205981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289733"/>
            <a:ext cx="7756263" cy="1054250"/>
          </a:xfrm>
        </p:spPr>
        <p:txBody>
          <a:bodyPr/>
          <a:lstStyle/>
          <a:p>
            <a:r>
              <a:rPr lang="en-US" dirty="0" smtClean="0"/>
              <a:t>How to detect and monitor pollution</a:t>
            </a:r>
            <a:endParaRPr lang="en-US" dirty="0"/>
          </a:p>
        </p:txBody>
      </p:sp>
      <p:pic>
        <p:nvPicPr>
          <p:cNvPr id="5" name="Picture 4"/>
          <p:cNvPicPr>
            <a:picLocks noChangeAspect="1"/>
          </p:cNvPicPr>
          <p:nvPr/>
        </p:nvPicPr>
        <p:blipFill>
          <a:blip r:embed="rId2"/>
          <a:stretch>
            <a:fillRect/>
          </a:stretch>
        </p:blipFill>
        <p:spPr>
          <a:xfrm>
            <a:off x="358550" y="2218415"/>
            <a:ext cx="5546392" cy="2237200"/>
          </a:xfrm>
          <a:prstGeom prst="rect">
            <a:avLst/>
          </a:prstGeom>
        </p:spPr>
      </p:pic>
      <p:pic>
        <p:nvPicPr>
          <p:cNvPr id="6" name="Picture 5"/>
          <p:cNvPicPr>
            <a:picLocks noChangeAspect="1"/>
          </p:cNvPicPr>
          <p:nvPr/>
        </p:nvPicPr>
        <p:blipFill>
          <a:blip r:embed="rId3"/>
          <a:stretch>
            <a:fillRect/>
          </a:stretch>
        </p:blipFill>
        <p:spPr>
          <a:xfrm>
            <a:off x="4565650" y="3924681"/>
            <a:ext cx="3492500" cy="2852674"/>
          </a:xfrm>
          <a:prstGeom prst="rect">
            <a:avLst/>
          </a:prstGeom>
        </p:spPr>
      </p:pic>
    </p:spTree>
    <p:extLst>
      <p:ext uri="{BB962C8B-B14F-4D97-AF65-F5344CB8AC3E}">
        <p14:creationId xmlns:p14="http://schemas.microsoft.com/office/powerpoint/2010/main" val="1593022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biochemical oxygen demand or BOD is a measure of the amount of dissolved oxygen required to break down the organic material in a given volume of water through aerobic biological activity (by micro-organisms).</a:t>
            </a:r>
          </a:p>
          <a:p>
            <a:r>
              <a:rPr lang="en-US" dirty="0" smtClean="0"/>
              <a:t>By measuring the BOD of effluent from a sewage treatment facility or farm lagoon, monitors can indirectly measure the amount of an organic pollutant is present. The more bacteria, the greater the pollutant present.</a:t>
            </a:r>
          </a:p>
          <a:p>
            <a:r>
              <a:rPr lang="en-US" dirty="0" smtClean="0"/>
              <a:t>Unpolluted river = &lt;5 mg D.O., Cattle slurry = 10,000</a:t>
            </a:r>
            <a:endParaRPr lang="en-US" dirty="0"/>
          </a:p>
        </p:txBody>
      </p:sp>
      <p:sp>
        <p:nvSpPr>
          <p:cNvPr id="3" name="Title 2"/>
          <p:cNvSpPr>
            <a:spLocks noGrp="1"/>
          </p:cNvSpPr>
          <p:nvPr>
            <p:ph type="title"/>
          </p:nvPr>
        </p:nvSpPr>
        <p:spPr>
          <a:xfrm>
            <a:off x="688490" y="273237"/>
            <a:ext cx="7756263" cy="1054250"/>
          </a:xfrm>
        </p:spPr>
        <p:txBody>
          <a:bodyPr/>
          <a:lstStyle/>
          <a:p>
            <a:r>
              <a:rPr lang="en-US" dirty="0" smtClean="0"/>
              <a:t>Biological Oxygen Demand</a:t>
            </a:r>
            <a:endParaRPr lang="en-US" dirty="0"/>
          </a:p>
        </p:txBody>
      </p:sp>
    </p:spTree>
    <p:extLst>
      <p:ext uri="{BB962C8B-B14F-4D97-AF65-F5344CB8AC3E}">
        <p14:creationId xmlns:p14="http://schemas.microsoft.com/office/powerpoint/2010/main" val="173581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60625"/>
            <a:ext cx="7745505" cy="3665538"/>
          </a:xfrm>
        </p:spPr>
        <p:txBody>
          <a:bodyPr>
            <a:normAutofit fontScale="92500" lnSpcReduction="10000"/>
          </a:bodyPr>
          <a:lstStyle/>
          <a:p>
            <a:r>
              <a:rPr lang="en-US" dirty="0" smtClean="0"/>
              <a:t>Pollution occurs when humans add a substance to the environment that affects organisms at a rate faster than what can be rendered harmless.</a:t>
            </a:r>
          </a:p>
          <a:p>
            <a:r>
              <a:rPr lang="en-US" dirty="0" smtClean="0"/>
              <a:t>Pollution from point sources is often easier to manage than that from non-point sources.</a:t>
            </a:r>
          </a:p>
          <a:p>
            <a:r>
              <a:rPr lang="en-US" dirty="0" smtClean="0"/>
              <a:t>Types of pollutant include gases from burning fossil fuels and industry, solid and liquid waste from industry, agriculture and homes.</a:t>
            </a:r>
          </a:p>
          <a:p>
            <a:r>
              <a:rPr lang="en-US" dirty="0" smtClean="0"/>
              <a:t>Examples of pollution are eutrophication; solid domestic waste; depletion of stratospheric ozone; urban air pollution; and acid deposition.</a:t>
            </a:r>
          </a:p>
          <a:p>
            <a:endParaRPr lang="en-US" dirty="0"/>
          </a:p>
        </p:txBody>
      </p:sp>
      <p:sp>
        <p:nvSpPr>
          <p:cNvPr id="3" name="Title 2"/>
          <p:cNvSpPr>
            <a:spLocks noGrp="1"/>
          </p:cNvSpPr>
          <p:nvPr>
            <p:ph type="title"/>
          </p:nvPr>
        </p:nvSpPr>
        <p:spPr>
          <a:xfrm>
            <a:off x="688489" y="395531"/>
            <a:ext cx="7756263" cy="1054250"/>
          </a:xfrm>
        </p:spPr>
        <p:txBody>
          <a:bodyPr/>
          <a:lstStyle/>
          <a:p>
            <a:r>
              <a:rPr lang="en-US" dirty="0" smtClean="0"/>
              <a:t>Key Points:</a:t>
            </a:r>
            <a:endParaRPr lang="en-US" dirty="0"/>
          </a:p>
        </p:txBody>
      </p:sp>
    </p:spTree>
    <p:extLst>
      <p:ext uri="{BB962C8B-B14F-4D97-AF65-F5344CB8AC3E}">
        <p14:creationId xmlns:p14="http://schemas.microsoft.com/office/powerpoint/2010/main" val="333747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An indicator species is a species that show something about the environment by their presence or absence.  They are the canary in the mine.</a:t>
            </a:r>
          </a:p>
          <a:p>
            <a:r>
              <a:rPr lang="en-US" dirty="0" smtClean="0"/>
              <a:t>A biotic index is a scale (1-10) that gives a measure of the quality of an ecosystem by the presence and abundance of the species living in it.</a:t>
            </a:r>
          </a:p>
          <a:p>
            <a:r>
              <a:rPr lang="en-US" dirty="0" smtClean="0"/>
              <a:t>These are indirect measurements of pollution and are often used at the same time as BOD.</a:t>
            </a:r>
          </a:p>
          <a:p>
            <a:r>
              <a:rPr lang="en-US" dirty="0" smtClean="0"/>
              <a:t>BOD gives you a measurement at the instant the sample is taken, where indicator species give you </a:t>
            </a:r>
            <a:r>
              <a:rPr lang="en-US" smtClean="0"/>
              <a:t>a summary.</a:t>
            </a:r>
            <a:endParaRPr lang="en-US"/>
          </a:p>
        </p:txBody>
      </p:sp>
      <p:sp>
        <p:nvSpPr>
          <p:cNvPr id="3" name="Title 2"/>
          <p:cNvSpPr>
            <a:spLocks noGrp="1"/>
          </p:cNvSpPr>
          <p:nvPr>
            <p:ph type="title"/>
          </p:nvPr>
        </p:nvSpPr>
        <p:spPr>
          <a:xfrm>
            <a:off x="699247" y="240246"/>
            <a:ext cx="7756263" cy="1054250"/>
          </a:xfrm>
        </p:spPr>
        <p:txBody>
          <a:bodyPr/>
          <a:lstStyle/>
          <a:p>
            <a:r>
              <a:rPr lang="en-US" dirty="0" smtClean="0"/>
              <a:t>Biotic indices and indicator species</a:t>
            </a:r>
            <a:endParaRPr lang="en-US" dirty="0"/>
          </a:p>
        </p:txBody>
      </p:sp>
    </p:spTree>
    <p:extLst>
      <p:ext uri="{BB962C8B-B14F-4D97-AF65-F5344CB8AC3E}">
        <p14:creationId xmlns:p14="http://schemas.microsoft.com/office/powerpoint/2010/main" val="3017784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9247" y="240246"/>
            <a:ext cx="7756263" cy="1054250"/>
          </a:xfrm>
        </p:spPr>
        <p:txBody>
          <a:bodyPr/>
          <a:lstStyle/>
          <a:p>
            <a:r>
              <a:rPr lang="en-US" dirty="0" smtClean="0"/>
              <a:t>Biotic indices and indicator species</a:t>
            </a:r>
            <a:endParaRPr lang="en-US" dirty="0"/>
          </a:p>
        </p:txBody>
      </p:sp>
      <p:pic>
        <p:nvPicPr>
          <p:cNvPr id="5" name="Picture 4"/>
          <p:cNvPicPr>
            <a:picLocks noChangeAspect="1"/>
          </p:cNvPicPr>
          <p:nvPr/>
        </p:nvPicPr>
        <p:blipFill>
          <a:blip r:embed="rId2"/>
          <a:stretch>
            <a:fillRect/>
          </a:stretch>
        </p:blipFill>
        <p:spPr>
          <a:xfrm>
            <a:off x="1041400" y="2210392"/>
            <a:ext cx="7205725" cy="5179584"/>
          </a:xfrm>
          <a:prstGeom prst="rect">
            <a:avLst/>
          </a:prstGeom>
        </p:spPr>
      </p:pic>
    </p:spTree>
    <p:extLst>
      <p:ext uri="{BB962C8B-B14F-4D97-AF65-F5344CB8AC3E}">
        <p14:creationId xmlns:p14="http://schemas.microsoft.com/office/powerpoint/2010/main" val="22310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50876"/>
          </a:xfrm>
        </p:spPr>
        <p:txBody>
          <a:bodyPr>
            <a:normAutofit lnSpcReduction="10000"/>
          </a:bodyPr>
          <a:lstStyle/>
          <a:p>
            <a:r>
              <a:rPr lang="en-US" dirty="0" smtClean="0"/>
              <a:t>Replace, Regulate and Restore.</a:t>
            </a:r>
          </a:p>
          <a:p>
            <a:r>
              <a:rPr lang="en-US" dirty="0" smtClean="0"/>
              <a:t>Replace: This means to replace the polluting behavior with proper management—essentially to stop producing and dispose of it properly.  Of course, this is difficult if the polluter doesn’t know they are polluting or doesn’t care.</a:t>
            </a:r>
          </a:p>
          <a:p>
            <a:r>
              <a:rPr lang="en-US" dirty="0" smtClean="0"/>
              <a:t>Replacing includes a variety of actions to encourage polluters to stop the undesirable behavior—developing alternate technologies to make disposal possible. And </a:t>
            </a:r>
            <a:r>
              <a:rPr lang="en-US" dirty="0"/>
              <a:t>e</a:t>
            </a:r>
            <a:r>
              <a:rPr lang="en-US" dirty="0" smtClean="0"/>
              <a:t>ducating the public and polluters on the effects of pollution and the appropriate alternatives.</a:t>
            </a:r>
            <a:endParaRPr lang="en-US" dirty="0"/>
          </a:p>
        </p:txBody>
      </p:sp>
      <p:sp>
        <p:nvSpPr>
          <p:cNvPr id="3" name="Title 2"/>
          <p:cNvSpPr>
            <a:spLocks noGrp="1"/>
          </p:cNvSpPr>
          <p:nvPr>
            <p:ph type="title"/>
          </p:nvPr>
        </p:nvSpPr>
        <p:spPr>
          <a:xfrm>
            <a:off x="688490" y="207255"/>
            <a:ext cx="7756263" cy="1054250"/>
          </a:xfrm>
        </p:spPr>
        <p:txBody>
          <a:bodyPr/>
          <a:lstStyle/>
          <a:p>
            <a:r>
              <a:rPr lang="en-US" dirty="0" smtClean="0"/>
              <a:t>The three level model of pollution management</a:t>
            </a:r>
            <a:endParaRPr lang="en-US" dirty="0"/>
          </a:p>
        </p:txBody>
      </p:sp>
    </p:spTree>
    <p:extLst>
      <p:ext uri="{BB962C8B-B14F-4D97-AF65-F5344CB8AC3E}">
        <p14:creationId xmlns:p14="http://schemas.microsoft.com/office/powerpoint/2010/main" val="359860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6"/>
            <a:ext cx="7745505" cy="4609653"/>
          </a:xfrm>
        </p:spPr>
        <p:txBody>
          <a:bodyPr>
            <a:normAutofit lnSpcReduction="10000"/>
          </a:bodyPr>
          <a:lstStyle/>
          <a:p>
            <a:r>
              <a:rPr lang="en-US" dirty="0" smtClean="0"/>
              <a:t>Replace, Regulate and Restore.</a:t>
            </a:r>
          </a:p>
          <a:p>
            <a:r>
              <a:rPr lang="en-US" dirty="0" smtClean="0"/>
              <a:t>Regulate: many activities like burning trash in your backyard were commonplace (so was throwing your garbage in the street), the first step in changing that behavior was setting and imposing standards everyone had to follow. </a:t>
            </a:r>
          </a:p>
          <a:p>
            <a:r>
              <a:rPr lang="en-US" dirty="0" smtClean="0"/>
              <a:t>It also includes imposing punishment if the standards are not followed.</a:t>
            </a:r>
          </a:p>
          <a:p>
            <a:r>
              <a:rPr lang="en-US" dirty="0" smtClean="0"/>
              <a:t>Not everyone agrees on the standards (#EPA and Peabody coal).</a:t>
            </a:r>
          </a:p>
          <a:p>
            <a:r>
              <a:rPr lang="en-US" dirty="0" smtClean="0"/>
              <a:t>This would also require educating the public on the new standards.</a:t>
            </a:r>
            <a:endParaRPr lang="en-US" dirty="0"/>
          </a:p>
        </p:txBody>
      </p:sp>
      <p:sp>
        <p:nvSpPr>
          <p:cNvPr id="3" name="Title 2"/>
          <p:cNvSpPr>
            <a:spLocks noGrp="1"/>
          </p:cNvSpPr>
          <p:nvPr>
            <p:ph type="title"/>
          </p:nvPr>
        </p:nvSpPr>
        <p:spPr>
          <a:xfrm>
            <a:off x="688490" y="207255"/>
            <a:ext cx="7756263" cy="1054250"/>
          </a:xfrm>
        </p:spPr>
        <p:txBody>
          <a:bodyPr/>
          <a:lstStyle/>
          <a:p>
            <a:r>
              <a:rPr lang="en-US" dirty="0" smtClean="0"/>
              <a:t>The three level model of pollution management</a:t>
            </a:r>
            <a:endParaRPr lang="en-US" dirty="0"/>
          </a:p>
        </p:txBody>
      </p:sp>
    </p:spTree>
    <p:extLst>
      <p:ext uri="{BB962C8B-B14F-4D97-AF65-F5344CB8AC3E}">
        <p14:creationId xmlns:p14="http://schemas.microsoft.com/office/powerpoint/2010/main" val="2361475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6"/>
            <a:ext cx="7745505" cy="4609653"/>
          </a:xfrm>
        </p:spPr>
        <p:txBody>
          <a:bodyPr>
            <a:normAutofit/>
          </a:bodyPr>
          <a:lstStyle/>
          <a:p>
            <a:r>
              <a:rPr lang="en-US" dirty="0" smtClean="0"/>
              <a:t>Replace, Regulate and Restore.</a:t>
            </a:r>
          </a:p>
          <a:p>
            <a:r>
              <a:rPr lang="en-US" dirty="0" smtClean="0"/>
              <a:t>Restore: Cleaning up the pollutant and restoring the ecosystem by:</a:t>
            </a:r>
          </a:p>
          <a:p>
            <a:pPr lvl="1"/>
            <a:r>
              <a:rPr lang="en-US" dirty="0" smtClean="0"/>
              <a:t>Extracting and removing the pollutant from the ecosystem</a:t>
            </a:r>
          </a:p>
          <a:p>
            <a:pPr lvl="1"/>
            <a:r>
              <a:rPr lang="en-US" dirty="0" smtClean="0"/>
              <a:t>Replanting and restocking with animal populations.</a:t>
            </a:r>
          </a:p>
          <a:p>
            <a:pPr lvl="1"/>
            <a:r>
              <a:rPr lang="en-US" dirty="0" smtClean="0"/>
              <a:t>Can you say Superfund?</a:t>
            </a:r>
            <a:endParaRPr lang="en-US" dirty="0"/>
          </a:p>
        </p:txBody>
      </p:sp>
      <p:sp>
        <p:nvSpPr>
          <p:cNvPr id="3" name="Title 2"/>
          <p:cNvSpPr>
            <a:spLocks noGrp="1"/>
          </p:cNvSpPr>
          <p:nvPr>
            <p:ph type="title"/>
          </p:nvPr>
        </p:nvSpPr>
        <p:spPr>
          <a:xfrm>
            <a:off x="688490" y="207255"/>
            <a:ext cx="7756263" cy="1054250"/>
          </a:xfrm>
        </p:spPr>
        <p:txBody>
          <a:bodyPr/>
          <a:lstStyle/>
          <a:p>
            <a:r>
              <a:rPr lang="en-US" dirty="0" smtClean="0"/>
              <a:t>The three level model of pollution management</a:t>
            </a:r>
            <a:endParaRPr lang="en-US" dirty="0"/>
          </a:p>
        </p:txBody>
      </p:sp>
    </p:spTree>
    <p:extLst>
      <p:ext uri="{BB962C8B-B14F-4D97-AF65-F5344CB8AC3E}">
        <p14:creationId xmlns:p14="http://schemas.microsoft.com/office/powerpoint/2010/main" val="1340358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207255"/>
            <a:ext cx="7756263" cy="1054250"/>
          </a:xfrm>
        </p:spPr>
        <p:txBody>
          <a:bodyPr/>
          <a:lstStyle/>
          <a:p>
            <a:r>
              <a:rPr lang="en-US" dirty="0" smtClean="0"/>
              <a:t>The three level model of pollution management</a:t>
            </a:r>
            <a:endParaRPr lang="en-US" dirty="0"/>
          </a:p>
        </p:txBody>
      </p:sp>
      <p:pic>
        <p:nvPicPr>
          <p:cNvPr id="5" name="Picture 4"/>
          <p:cNvPicPr>
            <a:picLocks noChangeAspect="1"/>
          </p:cNvPicPr>
          <p:nvPr/>
        </p:nvPicPr>
        <p:blipFill>
          <a:blip r:embed="rId2"/>
          <a:stretch>
            <a:fillRect/>
          </a:stretch>
        </p:blipFill>
        <p:spPr>
          <a:xfrm>
            <a:off x="444500" y="2177410"/>
            <a:ext cx="8255000" cy="4978947"/>
          </a:xfrm>
          <a:prstGeom prst="rect">
            <a:avLst/>
          </a:prstGeom>
        </p:spPr>
      </p:pic>
    </p:spTree>
    <p:extLst>
      <p:ext uri="{BB962C8B-B14F-4D97-AF65-F5344CB8AC3E}">
        <p14:creationId xmlns:p14="http://schemas.microsoft.com/office/powerpoint/2010/main" val="804607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392" y="207255"/>
            <a:ext cx="8527526" cy="1054250"/>
          </a:xfrm>
        </p:spPr>
        <p:txBody>
          <a:bodyPr/>
          <a:lstStyle/>
          <a:p>
            <a:r>
              <a:rPr lang="en-US" dirty="0" smtClean="0"/>
              <a:t>Strategies to reduce domestic waste</a:t>
            </a:r>
            <a:endParaRPr lang="en-US" dirty="0"/>
          </a:p>
        </p:txBody>
      </p:sp>
      <p:pic>
        <p:nvPicPr>
          <p:cNvPr id="4" name="Picture 3"/>
          <p:cNvPicPr>
            <a:picLocks noChangeAspect="1"/>
          </p:cNvPicPr>
          <p:nvPr/>
        </p:nvPicPr>
        <p:blipFill>
          <a:blip r:embed="rId2"/>
          <a:stretch>
            <a:fillRect/>
          </a:stretch>
        </p:blipFill>
        <p:spPr>
          <a:xfrm>
            <a:off x="313392" y="2375350"/>
            <a:ext cx="4637147" cy="2638958"/>
          </a:xfrm>
          <a:prstGeom prst="rect">
            <a:avLst/>
          </a:prstGeom>
        </p:spPr>
      </p:pic>
      <p:pic>
        <p:nvPicPr>
          <p:cNvPr id="5" name="Picture 4"/>
          <p:cNvPicPr>
            <a:picLocks noChangeAspect="1"/>
          </p:cNvPicPr>
          <p:nvPr/>
        </p:nvPicPr>
        <p:blipFill>
          <a:blip r:embed="rId3"/>
          <a:stretch>
            <a:fillRect/>
          </a:stretch>
        </p:blipFill>
        <p:spPr>
          <a:xfrm>
            <a:off x="5727027" y="2162007"/>
            <a:ext cx="3113891" cy="3113891"/>
          </a:xfrm>
          <a:prstGeom prst="rect">
            <a:avLst/>
          </a:prstGeom>
        </p:spPr>
      </p:pic>
      <p:pic>
        <p:nvPicPr>
          <p:cNvPr id="6" name="Picture 5"/>
          <p:cNvPicPr>
            <a:picLocks noChangeAspect="1"/>
          </p:cNvPicPr>
          <p:nvPr/>
        </p:nvPicPr>
        <p:blipFill>
          <a:blip r:embed="rId4"/>
          <a:stretch>
            <a:fillRect/>
          </a:stretch>
        </p:blipFill>
        <p:spPr>
          <a:xfrm>
            <a:off x="2489829" y="4170144"/>
            <a:ext cx="3963659" cy="2687856"/>
          </a:xfrm>
          <a:prstGeom prst="rect">
            <a:avLst/>
          </a:prstGeom>
        </p:spPr>
      </p:pic>
    </p:spTree>
    <p:extLst>
      <p:ext uri="{BB962C8B-B14F-4D97-AF65-F5344CB8AC3E}">
        <p14:creationId xmlns:p14="http://schemas.microsoft.com/office/powerpoint/2010/main" val="470917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Waste is material which has no value to its producer.  We create waste in most of the processes we carry out (energy production, transport, industrial processes, construction, selling of goods and services, and domestic activities).</a:t>
            </a:r>
          </a:p>
          <a:p>
            <a:r>
              <a:rPr lang="en-US" dirty="0" smtClean="0"/>
              <a:t>On average we produce nearly 6 pounds of waste per person in the U.S..  Since 1985 (about 30 years) the per capita per year amount of waste has risen from 300 kg (660 </a:t>
            </a:r>
            <a:r>
              <a:rPr lang="en-US" dirty="0" err="1" smtClean="0"/>
              <a:t>lbs</a:t>
            </a:r>
            <a:r>
              <a:rPr lang="en-US" dirty="0" smtClean="0"/>
              <a:t>) to 500 kg (1100 </a:t>
            </a:r>
            <a:r>
              <a:rPr lang="en-US" dirty="0" err="1" smtClean="0"/>
              <a:t>lbs</a:t>
            </a:r>
            <a:r>
              <a:rPr lang="en-US" dirty="0" smtClean="0"/>
              <a:t>) (Americans generate 2400 </a:t>
            </a:r>
            <a:r>
              <a:rPr lang="en-US" dirty="0" err="1" smtClean="0"/>
              <a:t>lbs</a:t>
            </a:r>
            <a:r>
              <a:rPr lang="en-US" smtClean="0"/>
              <a:t>/year).</a:t>
            </a:r>
            <a:endParaRPr lang="en-US" dirty="0" smtClean="0"/>
          </a:p>
        </p:txBody>
      </p:sp>
      <p:sp>
        <p:nvSpPr>
          <p:cNvPr id="3" name="Title 2"/>
          <p:cNvSpPr>
            <a:spLocks noGrp="1"/>
          </p:cNvSpPr>
          <p:nvPr>
            <p:ph type="title"/>
          </p:nvPr>
        </p:nvSpPr>
        <p:spPr>
          <a:xfrm>
            <a:off x="313392" y="207255"/>
            <a:ext cx="8527526" cy="1054250"/>
          </a:xfrm>
        </p:spPr>
        <p:txBody>
          <a:bodyPr/>
          <a:lstStyle/>
          <a:p>
            <a:r>
              <a:rPr lang="en-US" dirty="0" smtClean="0"/>
              <a:t>Strategies to reduce domestic waste</a:t>
            </a:r>
            <a:endParaRPr lang="en-US" dirty="0"/>
          </a:p>
        </p:txBody>
      </p:sp>
    </p:spTree>
    <p:extLst>
      <p:ext uri="{BB962C8B-B14F-4D97-AF65-F5344CB8AC3E}">
        <p14:creationId xmlns:p14="http://schemas.microsoft.com/office/powerpoint/2010/main" val="1603253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Solid domestic waste (SDW) or municipal solid waste (MSW) is our trash, garbage, rubbish.  It is a mixture of paper, packaging, </a:t>
            </a:r>
            <a:r>
              <a:rPr lang="en-US" dirty="0"/>
              <a:t>o</a:t>
            </a:r>
            <a:r>
              <a:rPr lang="en-US" dirty="0" smtClean="0"/>
              <a:t>rganic materials (waste food), glass, dust, metals, plastic, textiles, paint, old batteries.  It is collected from homes and shops and, although it only makes up about 5% of total waste, which includes agricultural and industrial waste, it is the waste that we can control.</a:t>
            </a:r>
          </a:p>
        </p:txBody>
      </p:sp>
      <p:sp>
        <p:nvSpPr>
          <p:cNvPr id="3" name="Title 2"/>
          <p:cNvSpPr>
            <a:spLocks noGrp="1"/>
          </p:cNvSpPr>
          <p:nvPr>
            <p:ph type="title"/>
          </p:nvPr>
        </p:nvSpPr>
        <p:spPr>
          <a:xfrm>
            <a:off x="313392" y="207255"/>
            <a:ext cx="8527526" cy="1054250"/>
          </a:xfrm>
        </p:spPr>
        <p:txBody>
          <a:bodyPr/>
          <a:lstStyle/>
          <a:p>
            <a:r>
              <a:rPr lang="en-US" dirty="0" smtClean="0"/>
              <a:t>Strategies to reduce domestic waste</a:t>
            </a:r>
            <a:endParaRPr lang="en-US" dirty="0"/>
          </a:p>
        </p:txBody>
      </p:sp>
    </p:spTree>
    <p:extLst>
      <p:ext uri="{BB962C8B-B14F-4D97-AF65-F5344CB8AC3E}">
        <p14:creationId xmlns:p14="http://schemas.microsoft.com/office/powerpoint/2010/main" val="1644346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Strategies to minimize waste:</a:t>
            </a:r>
          </a:p>
          <a:p>
            <a:pPr lvl="1"/>
            <a:r>
              <a:rPr lang="en-US" dirty="0" smtClean="0"/>
              <a:t>Reduce, reuse, recycle.</a:t>
            </a:r>
          </a:p>
          <a:p>
            <a:pPr lvl="2"/>
            <a:r>
              <a:rPr lang="en-US" dirty="0" smtClean="0"/>
              <a:t>The best action we can take is producing less waste in the first place—reducing.  </a:t>
            </a:r>
            <a:endParaRPr lang="en-US" dirty="0"/>
          </a:p>
          <a:p>
            <a:pPr lvl="2"/>
            <a:r>
              <a:rPr lang="en-US" dirty="0" smtClean="0"/>
              <a:t>Instead of buying new all of the time, buy used, repurpose and object, barter with someone else, in other words reuse.</a:t>
            </a:r>
          </a:p>
          <a:p>
            <a:pPr lvl="2"/>
            <a:r>
              <a:rPr lang="en-US" dirty="0" smtClean="0"/>
              <a:t>Recycling—involves the collection and separation of waste materials and processing them for reuse.  If items are separated from the waste stream, washed and reused without processing—this is reuse, not recycling.</a:t>
            </a:r>
          </a:p>
        </p:txBody>
      </p:sp>
      <p:sp>
        <p:nvSpPr>
          <p:cNvPr id="3" name="Title 2"/>
          <p:cNvSpPr>
            <a:spLocks noGrp="1"/>
          </p:cNvSpPr>
          <p:nvPr>
            <p:ph type="title"/>
          </p:nvPr>
        </p:nvSpPr>
        <p:spPr>
          <a:xfrm>
            <a:off x="313392" y="207255"/>
            <a:ext cx="8527526" cy="1054250"/>
          </a:xfrm>
        </p:spPr>
        <p:txBody>
          <a:bodyPr/>
          <a:lstStyle/>
          <a:p>
            <a:r>
              <a:rPr lang="en-US" dirty="0" smtClean="0"/>
              <a:t>Strategies to reduce domestic waste</a:t>
            </a:r>
            <a:endParaRPr lang="en-US" dirty="0"/>
          </a:p>
        </p:txBody>
      </p:sp>
    </p:spTree>
    <p:extLst>
      <p:ext uri="{BB962C8B-B14F-4D97-AF65-F5344CB8AC3E}">
        <p14:creationId xmlns:p14="http://schemas.microsoft.com/office/powerpoint/2010/main" val="17066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60625"/>
            <a:ext cx="7745505" cy="3665538"/>
          </a:xfrm>
        </p:spPr>
        <p:txBody>
          <a:bodyPr>
            <a:normAutofit/>
          </a:bodyPr>
          <a:lstStyle/>
          <a:p>
            <a:r>
              <a:rPr lang="en-US" dirty="0" smtClean="0"/>
              <a:t>Pollution management of these issues can be considered in the replace, regulate, and restore, model.  But factors such as culture, politics and economics influence strategies used to manage pollution.</a:t>
            </a:r>
            <a:endParaRPr lang="en-US" dirty="0"/>
          </a:p>
        </p:txBody>
      </p:sp>
      <p:sp>
        <p:nvSpPr>
          <p:cNvPr id="3" name="Title 2"/>
          <p:cNvSpPr>
            <a:spLocks noGrp="1"/>
          </p:cNvSpPr>
          <p:nvPr>
            <p:ph type="title"/>
          </p:nvPr>
        </p:nvSpPr>
        <p:spPr>
          <a:xfrm>
            <a:off x="688489" y="395531"/>
            <a:ext cx="7756263" cy="1054250"/>
          </a:xfrm>
        </p:spPr>
        <p:txBody>
          <a:bodyPr/>
          <a:lstStyle/>
          <a:p>
            <a:r>
              <a:rPr lang="en-US" dirty="0" smtClean="0"/>
              <a:t>Key Points:</a:t>
            </a:r>
            <a:endParaRPr lang="en-US" dirty="0"/>
          </a:p>
        </p:txBody>
      </p:sp>
    </p:spTree>
    <p:extLst>
      <p:ext uri="{BB962C8B-B14F-4D97-AF65-F5344CB8AC3E}">
        <p14:creationId xmlns:p14="http://schemas.microsoft.com/office/powerpoint/2010/main" val="2342246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Recycling:</a:t>
            </a:r>
          </a:p>
          <a:p>
            <a:pPr lvl="1"/>
            <a:r>
              <a:rPr lang="en-US" dirty="0" smtClean="0"/>
              <a:t>The economics of recycling determine whether it is commercial or not and this can vary with market cost of the raw materials or cost of recycling.  Some materials, such as </a:t>
            </a:r>
            <a:r>
              <a:rPr lang="en-US" dirty="0" err="1" smtClean="0"/>
              <a:t>Alumnium</a:t>
            </a:r>
            <a:r>
              <a:rPr lang="en-US" dirty="0" smtClean="0"/>
              <a:t>, have a high cost of production from the raw material and so recycling is particularly worthwhile commercially (7 times more worthwhile!). In the U.S. alone 100 billion cans are produced per year.  Half of these are not recycled.  One recycled aluminum can saves enough energy to run a television for 3 hours.</a:t>
            </a:r>
          </a:p>
        </p:txBody>
      </p:sp>
      <p:sp>
        <p:nvSpPr>
          <p:cNvPr id="3" name="Title 2"/>
          <p:cNvSpPr>
            <a:spLocks noGrp="1"/>
          </p:cNvSpPr>
          <p:nvPr>
            <p:ph type="title"/>
          </p:nvPr>
        </p:nvSpPr>
        <p:spPr>
          <a:xfrm>
            <a:off x="313392" y="207255"/>
            <a:ext cx="8527526" cy="1054250"/>
          </a:xfrm>
        </p:spPr>
        <p:txBody>
          <a:bodyPr/>
          <a:lstStyle/>
          <a:p>
            <a:r>
              <a:rPr lang="en-US" dirty="0" smtClean="0"/>
              <a:t>Strategies to reduce domestic waste</a:t>
            </a:r>
            <a:endParaRPr lang="en-US" dirty="0"/>
          </a:p>
        </p:txBody>
      </p:sp>
    </p:spTree>
    <p:extLst>
      <p:ext uri="{BB962C8B-B14F-4D97-AF65-F5344CB8AC3E}">
        <p14:creationId xmlns:p14="http://schemas.microsoft.com/office/powerpoint/2010/main" val="237765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Recycling:</a:t>
            </a:r>
          </a:p>
          <a:p>
            <a:pPr lvl="1"/>
            <a:r>
              <a:rPr lang="en-US" dirty="0" smtClean="0"/>
              <a:t>Recycling steel cans only requires 25% of the energy to make a new steel can from iron ore.</a:t>
            </a:r>
          </a:p>
          <a:p>
            <a:pPr lvl="1"/>
            <a:r>
              <a:rPr lang="en-US" dirty="0" smtClean="0"/>
              <a:t>Glass bottles and jars can be recycled indefinitely, saving the energy that would be used to process new materials, as well as saving landfill space.</a:t>
            </a:r>
          </a:p>
          <a:p>
            <a:pPr lvl="1"/>
            <a:r>
              <a:rPr lang="en-US" dirty="0" smtClean="0"/>
              <a:t>Something that is difficult to recycle (but not impossible) is plastic shopping bags.  They take between 200 and 1000 years to break down.  Over 500 billion bags are made per year– most of which end up in landfills or the ocean.  </a:t>
            </a:r>
          </a:p>
        </p:txBody>
      </p:sp>
      <p:sp>
        <p:nvSpPr>
          <p:cNvPr id="3" name="Title 2"/>
          <p:cNvSpPr>
            <a:spLocks noGrp="1"/>
          </p:cNvSpPr>
          <p:nvPr>
            <p:ph type="title"/>
          </p:nvPr>
        </p:nvSpPr>
        <p:spPr>
          <a:xfrm>
            <a:off x="313392" y="207255"/>
            <a:ext cx="8527526" cy="1054250"/>
          </a:xfrm>
        </p:spPr>
        <p:txBody>
          <a:bodyPr/>
          <a:lstStyle/>
          <a:p>
            <a:r>
              <a:rPr lang="en-US" dirty="0" smtClean="0"/>
              <a:t>Strategies to reduce domestic waste</a:t>
            </a:r>
            <a:endParaRPr lang="en-US" dirty="0"/>
          </a:p>
        </p:txBody>
      </p:sp>
    </p:spTree>
    <p:extLst>
      <p:ext uri="{BB962C8B-B14F-4D97-AF65-F5344CB8AC3E}">
        <p14:creationId xmlns:p14="http://schemas.microsoft.com/office/powerpoint/2010/main" val="219511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Disposal of waste:</a:t>
            </a:r>
          </a:p>
          <a:p>
            <a:pPr lvl="1"/>
            <a:r>
              <a:rPr lang="en-US" dirty="0" smtClean="0"/>
              <a:t>Landfills</a:t>
            </a:r>
          </a:p>
          <a:p>
            <a:pPr lvl="2"/>
            <a:r>
              <a:rPr lang="en-US" dirty="0" smtClean="0"/>
              <a:t>Leachate the problem</a:t>
            </a:r>
            <a:endParaRPr lang="en-US" dirty="0"/>
          </a:p>
          <a:p>
            <a:pPr lvl="1"/>
            <a:r>
              <a:rPr lang="en-US" dirty="0" smtClean="0"/>
              <a:t>Incinerators</a:t>
            </a:r>
          </a:p>
          <a:p>
            <a:pPr lvl="2"/>
            <a:r>
              <a:rPr lang="en-US" dirty="0" smtClean="0"/>
              <a:t>Air pollution the problem</a:t>
            </a:r>
          </a:p>
          <a:p>
            <a:pPr lvl="1"/>
            <a:r>
              <a:rPr lang="en-US" dirty="0" smtClean="0"/>
              <a:t>Organic waste</a:t>
            </a:r>
          </a:p>
          <a:p>
            <a:pPr lvl="2"/>
            <a:r>
              <a:rPr lang="en-US" dirty="0" smtClean="0"/>
              <a:t>Disease the problem</a:t>
            </a:r>
            <a:endParaRPr lang="en-US" dirty="0"/>
          </a:p>
        </p:txBody>
      </p:sp>
      <p:sp>
        <p:nvSpPr>
          <p:cNvPr id="3" name="Title 2"/>
          <p:cNvSpPr>
            <a:spLocks noGrp="1"/>
          </p:cNvSpPr>
          <p:nvPr>
            <p:ph type="title"/>
          </p:nvPr>
        </p:nvSpPr>
        <p:spPr>
          <a:xfrm>
            <a:off x="313392" y="207255"/>
            <a:ext cx="8527526" cy="1054250"/>
          </a:xfrm>
        </p:spPr>
        <p:txBody>
          <a:bodyPr/>
          <a:lstStyle/>
          <a:p>
            <a:r>
              <a:rPr lang="en-US" dirty="0" smtClean="0"/>
              <a:t>Strategies to reduce domestic waste</a:t>
            </a:r>
            <a:endParaRPr lang="en-US" dirty="0"/>
          </a:p>
        </p:txBody>
      </p:sp>
    </p:spTree>
    <p:extLst>
      <p:ext uri="{BB962C8B-B14F-4D97-AF65-F5344CB8AC3E}">
        <p14:creationId xmlns:p14="http://schemas.microsoft.com/office/powerpoint/2010/main" val="3808315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8"/>
            <a:ext cx="7745505" cy="593278"/>
          </a:xfrm>
        </p:spPr>
        <p:txBody>
          <a:bodyPr/>
          <a:lstStyle/>
          <a:p>
            <a:r>
              <a:rPr lang="en-US" dirty="0" smtClean="0"/>
              <a:t>Landfills:</a:t>
            </a:r>
            <a:endParaRPr lang="en-US" dirty="0"/>
          </a:p>
        </p:txBody>
      </p:sp>
      <p:sp>
        <p:nvSpPr>
          <p:cNvPr id="3" name="Title 2"/>
          <p:cNvSpPr>
            <a:spLocks noGrp="1"/>
          </p:cNvSpPr>
          <p:nvPr>
            <p:ph type="title"/>
          </p:nvPr>
        </p:nvSpPr>
        <p:spPr/>
        <p:txBody>
          <a:bodyPr/>
          <a:lstStyle/>
          <a:p>
            <a:r>
              <a:rPr lang="en-US" dirty="0" smtClean="0"/>
              <a:t>Domestic Waste</a:t>
            </a:r>
            <a:endParaRPr lang="en-US" dirty="0"/>
          </a:p>
        </p:txBody>
      </p:sp>
      <p:pic>
        <p:nvPicPr>
          <p:cNvPr id="5" name="Picture 4"/>
          <p:cNvPicPr>
            <a:picLocks noChangeAspect="1"/>
          </p:cNvPicPr>
          <p:nvPr/>
        </p:nvPicPr>
        <p:blipFill>
          <a:blip r:embed="rId2"/>
          <a:stretch>
            <a:fillRect/>
          </a:stretch>
        </p:blipFill>
        <p:spPr>
          <a:xfrm>
            <a:off x="3838609" y="2169430"/>
            <a:ext cx="4606144" cy="4688570"/>
          </a:xfrm>
          <a:prstGeom prst="rect">
            <a:avLst/>
          </a:prstGeom>
        </p:spPr>
      </p:pic>
      <p:pic>
        <p:nvPicPr>
          <p:cNvPr id="6" name="Picture 5"/>
          <p:cNvPicPr>
            <a:picLocks noChangeAspect="1"/>
          </p:cNvPicPr>
          <p:nvPr/>
        </p:nvPicPr>
        <p:blipFill>
          <a:blip r:embed="rId3"/>
          <a:stretch>
            <a:fillRect/>
          </a:stretch>
        </p:blipFill>
        <p:spPr>
          <a:xfrm>
            <a:off x="231023" y="3843655"/>
            <a:ext cx="3582805" cy="2389731"/>
          </a:xfrm>
          <a:prstGeom prst="rect">
            <a:avLst/>
          </a:prstGeom>
        </p:spPr>
      </p:pic>
    </p:spTree>
    <p:extLst>
      <p:ext uri="{BB962C8B-B14F-4D97-AF65-F5344CB8AC3E}">
        <p14:creationId xmlns:p14="http://schemas.microsoft.com/office/powerpoint/2010/main" val="560094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053" y="2248347"/>
            <a:ext cx="8605135" cy="4469694"/>
          </a:xfrm>
        </p:spPr>
        <p:txBody>
          <a:bodyPr>
            <a:normAutofit fontScale="92500" lnSpcReduction="10000"/>
          </a:bodyPr>
          <a:lstStyle/>
          <a:p>
            <a:r>
              <a:rPr lang="en-US" dirty="0" smtClean="0"/>
              <a:t>Landfills:</a:t>
            </a:r>
          </a:p>
          <a:p>
            <a:pPr lvl="1"/>
            <a:r>
              <a:rPr lang="en-US" dirty="0" smtClean="0"/>
              <a:t>There are four ways to deal with waste that is not recycled or reused: Dump them in the ocean, compost organic waste, incinerate them, or put them into a landfill.</a:t>
            </a:r>
          </a:p>
          <a:p>
            <a:pPr lvl="1"/>
            <a:r>
              <a:rPr lang="en-US" dirty="0" smtClean="0"/>
              <a:t>Landfills are the main form of waste disposal. Sites are carefully selected to limit access to the water table below them, be close (but not too close to areas of high population densities).  You can put hazardous waste in them.  They are lined with a special plastic liner to prevent leachate (liquid waste) from seeping out. Pipes collect the leachate that forms.  Pipes also collect the methane that develops.  The whole system is designed to break down trash very slowly because there is none to very little oxygen present which limits how much decomposition can occur. A big problem is we are running out of places to put landfills.</a:t>
            </a:r>
            <a:endParaRPr lang="en-US" dirty="0"/>
          </a:p>
        </p:txBody>
      </p:sp>
      <p:sp>
        <p:nvSpPr>
          <p:cNvPr id="3" name="Title 2"/>
          <p:cNvSpPr>
            <a:spLocks noGrp="1"/>
          </p:cNvSpPr>
          <p:nvPr>
            <p:ph type="title"/>
          </p:nvPr>
        </p:nvSpPr>
        <p:spPr/>
        <p:txBody>
          <a:bodyPr/>
          <a:lstStyle/>
          <a:p>
            <a:r>
              <a:rPr lang="en-US" dirty="0" smtClean="0"/>
              <a:t>Domestic Waste</a:t>
            </a:r>
            <a:endParaRPr lang="en-US" dirty="0"/>
          </a:p>
        </p:txBody>
      </p:sp>
    </p:spTree>
    <p:extLst>
      <p:ext uri="{BB962C8B-B14F-4D97-AF65-F5344CB8AC3E}">
        <p14:creationId xmlns:p14="http://schemas.microsoft.com/office/powerpoint/2010/main" val="3799900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053" y="2248347"/>
            <a:ext cx="8605135" cy="4469694"/>
          </a:xfrm>
        </p:spPr>
        <p:txBody>
          <a:bodyPr>
            <a:normAutofit lnSpcReduction="10000"/>
          </a:bodyPr>
          <a:lstStyle/>
          <a:p>
            <a:r>
              <a:rPr lang="en-US" dirty="0" smtClean="0"/>
              <a:t>Incinerators:</a:t>
            </a:r>
          </a:p>
          <a:p>
            <a:pPr lvl="1"/>
            <a:r>
              <a:rPr lang="en-US" dirty="0" smtClean="0"/>
              <a:t>They burn waste at a high temperature (2000 </a:t>
            </a:r>
            <a:r>
              <a:rPr lang="en-US" baseline="30000" dirty="0" err="1" smtClean="0"/>
              <a:t>o</a:t>
            </a:r>
            <a:r>
              <a:rPr lang="en-US" dirty="0" err="1" smtClean="0"/>
              <a:t>C</a:t>
            </a:r>
            <a:r>
              <a:rPr lang="en-US" dirty="0" smtClean="0"/>
              <a:t>)</a:t>
            </a:r>
            <a:br>
              <a:rPr lang="en-US" dirty="0" smtClean="0"/>
            </a:br>
            <a:r>
              <a:rPr lang="en-US" dirty="0" smtClean="0"/>
              <a:t>Sometimes the heat produced is used to generate steam to turn a turbine and generate electricity (this is known as waste-to-energy incineration).  The problem with this type of waste disposal is air pollution, particularly the formation of dioxins from burning plastics, heavy metals from burning batteries.  The ash from incinerators can be used in road building and the space required for an incinerator is smaller than a landfill by far.  The plants are expensive to build (compared to a landfill), and require lots of trash to work efficiently (this tends to promote a throw-away attitude instead of a conservation mindset).</a:t>
            </a:r>
            <a:endParaRPr lang="en-US" dirty="0"/>
          </a:p>
        </p:txBody>
      </p:sp>
      <p:sp>
        <p:nvSpPr>
          <p:cNvPr id="3" name="Title 2"/>
          <p:cNvSpPr>
            <a:spLocks noGrp="1"/>
          </p:cNvSpPr>
          <p:nvPr>
            <p:ph type="title"/>
          </p:nvPr>
        </p:nvSpPr>
        <p:spPr/>
        <p:txBody>
          <a:bodyPr/>
          <a:lstStyle/>
          <a:p>
            <a:r>
              <a:rPr lang="en-US" dirty="0" smtClean="0"/>
              <a:t>Domestic Waste</a:t>
            </a:r>
            <a:endParaRPr lang="en-US" dirty="0"/>
          </a:p>
        </p:txBody>
      </p:sp>
    </p:spTree>
    <p:extLst>
      <p:ext uri="{BB962C8B-B14F-4D97-AF65-F5344CB8AC3E}">
        <p14:creationId xmlns:p14="http://schemas.microsoft.com/office/powerpoint/2010/main" val="3824850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053" y="2248347"/>
            <a:ext cx="8605135" cy="4469694"/>
          </a:xfrm>
        </p:spPr>
        <p:txBody>
          <a:bodyPr>
            <a:normAutofit/>
          </a:bodyPr>
          <a:lstStyle/>
          <a:p>
            <a:r>
              <a:rPr lang="en-US" dirty="0" smtClean="0"/>
              <a:t>Organic Waste:</a:t>
            </a:r>
          </a:p>
          <a:p>
            <a:pPr lvl="1"/>
            <a:r>
              <a:rPr lang="en-US" dirty="0" smtClean="0"/>
              <a:t>This is food and sewage.  Food can be composted (so can paper and sewage) Or it can be put into anaerobic digesters.  The byproduct of anaerobic respiration is methane.  This methane can be used as an energy source to burn and turn a turbine for electricity.  Any waste left over can be used as a fertilizer and soil conditioner.</a:t>
            </a:r>
          </a:p>
        </p:txBody>
      </p:sp>
      <p:sp>
        <p:nvSpPr>
          <p:cNvPr id="3" name="Title 2"/>
          <p:cNvSpPr>
            <a:spLocks noGrp="1"/>
          </p:cNvSpPr>
          <p:nvPr>
            <p:ph type="title"/>
          </p:nvPr>
        </p:nvSpPr>
        <p:spPr/>
        <p:txBody>
          <a:bodyPr/>
          <a:lstStyle/>
          <a:p>
            <a:r>
              <a:rPr lang="en-US" dirty="0" smtClean="0"/>
              <a:t>Domestic Waste</a:t>
            </a:r>
            <a:endParaRPr lang="en-US" dirty="0"/>
          </a:p>
        </p:txBody>
      </p:sp>
    </p:spTree>
    <p:extLst>
      <p:ext uri="{BB962C8B-B14F-4D97-AF65-F5344CB8AC3E}">
        <p14:creationId xmlns:p14="http://schemas.microsoft.com/office/powerpoint/2010/main" val="1728059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69425"/>
          </a:xfrm>
        </p:spPr>
        <p:txBody>
          <a:bodyPr>
            <a:normAutofit lnSpcReduction="10000"/>
          </a:bodyPr>
          <a:lstStyle/>
          <a:p>
            <a:r>
              <a:rPr lang="en-US" dirty="0" smtClean="0"/>
              <a:t>It is the addition of excess nutrients (usually nitrates or phosphates) to a freshwater ecosystem.  The high levels of nutrients allow algae to grow faster.  The rapid growth of algae forms thick mats (bloom) that block the light from the plants below them, which die.  The algae die and are decomposed by aerobic bacteria, but there is not enough oxygen in the water so soon everything dies as the food chain collapses. Oxygen levels fall lower.  Dead organic material forms sediments on the lake bed and turbidity increases.  Eventually all life is gone and the sediment settles to leave a clear blue—lifeless—lake.</a:t>
            </a:r>
            <a:endParaRPr lang="en-US" dirty="0"/>
          </a:p>
        </p:txBody>
      </p:sp>
      <p:sp>
        <p:nvSpPr>
          <p:cNvPr id="3" name="Title 2"/>
          <p:cNvSpPr>
            <a:spLocks noGrp="1"/>
          </p:cNvSpPr>
          <p:nvPr>
            <p:ph type="title"/>
          </p:nvPr>
        </p:nvSpPr>
        <p:spPr/>
        <p:txBody>
          <a:bodyPr/>
          <a:lstStyle/>
          <a:p>
            <a:r>
              <a:rPr lang="en-US" dirty="0" smtClean="0"/>
              <a:t>Eutrophication</a:t>
            </a:r>
            <a:endParaRPr lang="en-US" dirty="0"/>
          </a:p>
        </p:txBody>
      </p:sp>
    </p:spTree>
    <p:extLst>
      <p:ext uri="{BB962C8B-B14F-4D97-AF65-F5344CB8AC3E}">
        <p14:creationId xmlns:p14="http://schemas.microsoft.com/office/powerpoint/2010/main" val="3779804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69425"/>
          </a:xfrm>
        </p:spPr>
        <p:txBody>
          <a:bodyPr>
            <a:normAutofit/>
          </a:bodyPr>
          <a:lstStyle/>
          <a:p>
            <a:r>
              <a:rPr lang="en-US" dirty="0" smtClean="0"/>
              <a:t>In lakes or slow moving water bodies, eutrophication leads to a series of damaging changes, which </a:t>
            </a:r>
            <a:r>
              <a:rPr lang="en-US" dirty="0" err="1" smtClean="0"/>
              <a:t>severly</a:t>
            </a:r>
            <a:r>
              <a:rPr lang="en-US" dirty="0" smtClean="0"/>
              <a:t> reduces biodiversity.  In fast moving water, eutrophication leads to a temporary reduction in biodiversity downstream which can be followed by recovery and restoration of clean water.</a:t>
            </a:r>
          </a:p>
          <a:p>
            <a:r>
              <a:rPr lang="en-US" dirty="0" smtClean="0"/>
              <a:t>The excess nutrients usually come from detergents, fertilizers, drainage from intensive livestock rearing units, sewage, and increased erosion of top soil.</a:t>
            </a:r>
            <a:endParaRPr lang="en-US" dirty="0"/>
          </a:p>
        </p:txBody>
      </p:sp>
      <p:sp>
        <p:nvSpPr>
          <p:cNvPr id="3" name="Title 2"/>
          <p:cNvSpPr>
            <a:spLocks noGrp="1"/>
          </p:cNvSpPr>
          <p:nvPr>
            <p:ph type="title"/>
          </p:nvPr>
        </p:nvSpPr>
        <p:spPr/>
        <p:txBody>
          <a:bodyPr/>
          <a:lstStyle/>
          <a:p>
            <a:r>
              <a:rPr lang="en-US" dirty="0" smtClean="0"/>
              <a:t>Eutrophication</a:t>
            </a:r>
            <a:endParaRPr lang="en-US" dirty="0"/>
          </a:p>
        </p:txBody>
      </p:sp>
    </p:spTree>
    <p:extLst>
      <p:ext uri="{BB962C8B-B14F-4D97-AF65-F5344CB8AC3E}">
        <p14:creationId xmlns:p14="http://schemas.microsoft.com/office/powerpoint/2010/main" val="102814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7344" y="2248347"/>
            <a:ext cx="8605135" cy="4369425"/>
          </a:xfrm>
        </p:spPr>
        <p:txBody>
          <a:bodyPr>
            <a:normAutofit/>
          </a:bodyPr>
          <a:lstStyle/>
          <a:p>
            <a:r>
              <a:rPr lang="en-US" dirty="0" smtClean="0"/>
              <a:t>How to manage eutrophication: The three step model:</a:t>
            </a:r>
          </a:p>
          <a:p>
            <a:r>
              <a:rPr lang="en-US" dirty="0" smtClean="0"/>
              <a:t>Replace—Ban or limit detergents containing phosphates. Plant buffer zones between fields and watercourses to absorb the excess nutrients.  Stop leaching of slurry (animal waste) or sewage from their sources.</a:t>
            </a:r>
          </a:p>
          <a:p>
            <a:r>
              <a:rPr lang="en-US" dirty="0" smtClean="0"/>
              <a:t>Regulate—</a:t>
            </a:r>
            <a:r>
              <a:rPr lang="en-US" dirty="0" err="1" smtClean="0"/>
              <a:t>Poump</a:t>
            </a:r>
            <a:r>
              <a:rPr lang="en-US" dirty="0" smtClean="0"/>
              <a:t> air through the lakes, divert or treat sewage waste, Minimize fertilizer dosage on agricultural lands or use organic matter instead</a:t>
            </a:r>
          </a:p>
          <a:p>
            <a:r>
              <a:rPr lang="en-US" dirty="0" smtClean="0"/>
              <a:t>Restore—Dredge sediments with high nutrient levels from the river and lake beds.  Remove excess weeds physically or by herbicides and algaecides.</a:t>
            </a:r>
          </a:p>
        </p:txBody>
      </p:sp>
      <p:sp>
        <p:nvSpPr>
          <p:cNvPr id="3" name="Title 2"/>
          <p:cNvSpPr>
            <a:spLocks noGrp="1"/>
          </p:cNvSpPr>
          <p:nvPr>
            <p:ph type="title"/>
          </p:nvPr>
        </p:nvSpPr>
        <p:spPr/>
        <p:txBody>
          <a:bodyPr/>
          <a:lstStyle/>
          <a:p>
            <a:r>
              <a:rPr lang="en-US" dirty="0" smtClean="0"/>
              <a:t>Eutrophication</a:t>
            </a:r>
            <a:endParaRPr lang="en-US" dirty="0"/>
          </a:p>
        </p:txBody>
      </p:sp>
    </p:spTree>
    <p:extLst>
      <p:ext uri="{BB962C8B-B14F-4D97-AF65-F5344CB8AC3E}">
        <p14:creationId xmlns:p14="http://schemas.microsoft.com/office/powerpoint/2010/main" val="238914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Two definitions:</a:t>
            </a:r>
          </a:p>
          <a:p>
            <a:pPr lvl="1"/>
            <a:r>
              <a:rPr lang="en-US" dirty="0" smtClean="0"/>
              <a:t>The addition to the biosphere of a substance or an agent (such as heat) by human activity, at a rate greater than that at which it can be rendered harmless by the environment, and which has an appreciable effect on the health of organisms within it.</a:t>
            </a:r>
          </a:p>
          <a:p>
            <a:pPr lvl="1"/>
            <a:r>
              <a:rPr lang="en-US" dirty="0" smtClean="0"/>
              <a:t>A substance in the biosphere at the wrong place, in the wrong amount, or at the wrong time.</a:t>
            </a:r>
          </a:p>
        </p:txBody>
      </p:sp>
      <p:sp>
        <p:nvSpPr>
          <p:cNvPr id="3" name="Title 2"/>
          <p:cNvSpPr>
            <a:spLocks noGrp="1"/>
          </p:cNvSpPr>
          <p:nvPr>
            <p:ph type="title"/>
          </p:nvPr>
        </p:nvSpPr>
        <p:spPr/>
        <p:txBody>
          <a:bodyPr/>
          <a:lstStyle/>
          <a:p>
            <a:r>
              <a:rPr lang="en-US" dirty="0" smtClean="0"/>
              <a:t>What is pollution?</a:t>
            </a:r>
            <a:endParaRPr lang="en-US" dirty="0"/>
          </a:p>
        </p:txBody>
      </p:sp>
    </p:spTree>
    <p:extLst>
      <p:ext uri="{BB962C8B-B14F-4D97-AF65-F5344CB8AC3E}">
        <p14:creationId xmlns:p14="http://schemas.microsoft.com/office/powerpoint/2010/main" val="1487107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Eutrophication</a:t>
            </a:r>
            <a:endParaRPr lang="en-US" dirty="0"/>
          </a:p>
        </p:txBody>
      </p:sp>
      <p:sp>
        <p:nvSpPr>
          <p:cNvPr id="4" name="Content Placeholder 3"/>
          <p:cNvSpPr>
            <a:spLocks noGrp="1"/>
          </p:cNvSpPr>
          <p:nvPr>
            <p:ph idx="1"/>
          </p:nvPr>
        </p:nvSpPr>
        <p:spPr/>
        <p:txBody>
          <a:bodyPr>
            <a:normAutofit lnSpcReduction="10000"/>
          </a:bodyPr>
          <a:lstStyle/>
          <a:p>
            <a:r>
              <a:rPr lang="en-US" dirty="0" smtClean="0"/>
              <a:t>Impacts of eutrophication:</a:t>
            </a:r>
          </a:p>
          <a:p>
            <a:pPr lvl="1"/>
            <a:r>
              <a:rPr lang="en-US" dirty="0" smtClean="0"/>
              <a:t>Usually identifiable by green scum covering surface</a:t>
            </a:r>
          </a:p>
          <a:p>
            <a:pPr lvl="1"/>
            <a:r>
              <a:rPr lang="en-US" dirty="0" smtClean="0"/>
              <a:t>They give off foul-smelling gases like hydrogen sulfide. </a:t>
            </a:r>
          </a:p>
          <a:p>
            <a:pPr lvl="1"/>
            <a:r>
              <a:rPr lang="en-US" dirty="0" smtClean="0"/>
              <a:t>The water is oxygen-deficient</a:t>
            </a:r>
          </a:p>
          <a:p>
            <a:pPr lvl="1"/>
            <a:r>
              <a:rPr lang="en-US" dirty="0" smtClean="0"/>
              <a:t>There is a loss of biodiversity</a:t>
            </a:r>
          </a:p>
          <a:p>
            <a:pPr lvl="1"/>
            <a:r>
              <a:rPr lang="en-US" dirty="0" smtClean="0"/>
              <a:t>There is the death of higher plants (flowers, reeds)</a:t>
            </a:r>
          </a:p>
          <a:p>
            <a:pPr lvl="1"/>
            <a:r>
              <a:rPr lang="en-US" dirty="0" smtClean="0"/>
              <a:t>The death of aerobic organisms (invertebrates, fish, and amphibians)</a:t>
            </a:r>
          </a:p>
          <a:p>
            <a:pPr lvl="1"/>
            <a:r>
              <a:rPr lang="en-US" dirty="0" smtClean="0"/>
              <a:t>Increased turbidity (cloudiness) of water</a:t>
            </a:r>
            <a:endParaRPr lang="en-US" dirty="0"/>
          </a:p>
        </p:txBody>
      </p:sp>
    </p:spTree>
    <p:extLst>
      <p:ext uri="{BB962C8B-B14F-4D97-AF65-F5344CB8AC3E}">
        <p14:creationId xmlns:p14="http://schemas.microsoft.com/office/powerpoint/2010/main" val="3136482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Ozone, is made from three oxygen atoms bonded together.  It is found in two locations: the troposphere and the stratosphere.</a:t>
            </a:r>
          </a:p>
          <a:p>
            <a:r>
              <a:rPr lang="en-US" dirty="0" smtClean="0"/>
              <a:t>When in the troposphere it is a greenhouse gas, contributes to urban smog, and can cause cancer.</a:t>
            </a:r>
          </a:p>
          <a:p>
            <a:r>
              <a:rPr lang="en-US" dirty="0" smtClean="0"/>
              <a:t>When in the stratosphere it is essential because it blocks incoming ultraviolet radiation from the sun.  </a:t>
            </a:r>
            <a:endParaRPr lang="en-US" dirty="0"/>
          </a:p>
        </p:txBody>
      </p:sp>
      <p:sp>
        <p:nvSpPr>
          <p:cNvPr id="3" name="Title 2"/>
          <p:cNvSpPr>
            <a:spLocks noGrp="1"/>
          </p:cNvSpPr>
          <p:nvPr>
            <p:ph type="title"/>
          </p:nvPr>
        </p:nvSpPr>
        <p:spPr/>
        <p:txBody>
          <a:bodyPr/>
          <a:lstStyle/>
          <a:p>
            <a:r>
              <a:rPr lang="en-US" dirty="0" smtClean="0"/>
              <a:t>Ozone</a:t>
            </a:r>
            <a:endParaRPr lang="en-US" dirty="0"/>
          </a:p>
        </p:txBody>
      </p:sp>
    </p:spTree>
    <p:extLst>
      <p:ext uri="{BB962C8B-B14F-4D97-AF65-F5344CB8AC3E}">
        <p14:creationId xmlns:p14="http://schemas.microsoft.com/office/powerpoint/2010/main" val="1800392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Ozone</a:t>
            </a:r>
            <a:endParaRPr lang="en-US" dirty="0"/>
          </a:p>
        </p:txBody>
      </p:sp>
      <p:sp>
        <p:nvSpPr>
          <p:cNvPr id="4" name="Content Placeholder 3"/>
          <p:cNvSpPr>
            <a:spLocks noGrp="1"/>
          </p:cNvSpPr>
          <p:nvPr>
            <p:ph idx="1"/>
          </p:nvPr>
        </p:nvSpPr>
        <p:spPr/>
        <p:txBody>
          <a:bodyPr>
            <a:normAutofit lnSpcReduction="10000"/>
          </a:bodyPr>
          <a:lstStyle/>
          <a:p>
            <a:r>
              <a:rPr lang="en-US" dirty="0" smtClean="0"/>
              <a:t>In the formation and destruction of ozone (which is continually happening all the time) UV light is absorbed.  </a:t>
            </a:r>
          </a:p>
          <a:p>
            <a:r>
              <a:rPr lang="en-US" dirty="0" smtClean="0"/>
              <a:t>The absorption of UV radiation by the ozone layer is crucial, for without it, life on land would be impossible. </a:t>
            </a:r>
          </a:p>
          <a:p>
            <a:r>
              <a:rPr lang="en-US" dirty="0" smtClean="0"/>
              <a:t>UV radiation can cause mutations and subsequent effects on health (cancer). Damage to photosynthetic organisms—particularly phytoplankton.</a:t>
            </a:r>
            <a:r>
              <a:rPr lang="en-US" dirty="0"/>
              <a:t> </a:t>
            </a:r>
            <a:r>
              <a:rPr lang="en-US" dirty="0" smtClean="0"/>
              <a:t>Damage to 1</a:t>
            </a:r>
            <a:r>
              <a:rPr lang="en-US" baseline="30000" dirty="0" smtClean="0"/>
              <a:t>st</a:t>
            </a:r>
            <a:r>
              <a:rPr lang="en-US" dirty="0" smtClean="0"/>
              <a:t> level consumers – particularly zooplankton. Which alters the marine ecosystems.</a:t>
            </a:r>
          </a:p>
        </p:txBody>
      </p:sp>
    </p:spTree>
    <p:extLst>
      <p:ext uri="{BB962C8B-B14F-4D97-AF65-F5344CB8AC3E}">
        <p14:creationId xmlns:p14="http://schemas.microsoft.com/office/powerpoint/2010/main" val="3227923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Ozone</a:t>
            </a:r>
            <a:endParaRPr lang="en-US" dirty="0"/>
          </a:p>
        </p:txBody>
      </p:sp>
      <p:sp>
        <p:nvSpPr>
          <p:cNvPr id="2" name="Content Placeholder 1"/>
          <p:cNvSpPr>
            <a:spLocks noGrp="1"/>
          </p:cNvSpPr>
          <p:nvPr>
            <p:ph idx="1"/>
          </p:nvPr>
        </p:nvSpPr>
        <p:spPr>
          <a:xfrm>
            <a:off x="699247" y="2248347"/>
            <a:ext cx="7745505" cy="4219021"/>
          </a:xfrm>
        </p:spPr>
        <p:txBody>
          <a:bodyPr>
            <a:normAutofit lnSpcReduction="10000"/>
          </a:bodyPr>
          <a:lstStyle/>
          <a:p>
            <a:r>
              <a:rPr lang="en-US" dirty="0" smtClean="0"/>
              <a:t>Since the 1950s scientists have been measuring the ozone layer above Antarctica.  They discovered a hole in the ozone layer.  This was the result of air pollution, specifically by CFCs or chlorofluorocarbons which are non-toxic and non-flammable refrigerants and propellants in aerosols.  CFCs are really stable except when they are exposed to UV light, where they break down and chlorine is released.  This chlorine bonds with oxygen which prevents the formation of the ozone layer. Look on page 291 to see the replace, regulate, and restore model for controlling CFCs.  </a:t>
            </a:r>
            <a:endParaRPr lang="en-US" dirty="0"/>
          </a:p>
        </p:txBody>
      </p:sp>
    </p:spTree>
    <p:extLst>
      <p:ext uri="{BB962C8B-B14F-4D97-AF65-F5344CB8AC3E}">
        <p14:creationId xmlns:p14="http://schemas.microsoft.com/office/powerpoint/2010/main" val="2353888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Ozone</a:t>
            </a:r>
            <a:endParaRPr lang="en-US" dirty="0"/>
          </a:p>
        </p:txBody>
      </p:sp>
      <p:sp>
        <p:nvSpPr>
          <p:cNvPr id="4" name="Content Placeholder 3"/>
          <p:cNvSpPr>
            <a:spLocks noGrp="1"/>
          </p:cNvSpPr>
          <p:nvPr>
            <p:ph idx="1"/>
          </p:nvPr>
        </p:nvSpPr>
        <p:spPr>
          <a:xfrm>
            <a:off x="699247" y="2248347"/>
            <a:ext cx="7745505" cy="4369425"/>
          </a:xfrm>
        </p:spPr>
        <p:txBody>
          <a:bodyPr>
            <a:normAutofit lnSpcReduction="10000"/>
          </a:bodyPr>
          <a:lstStyle/>
          <a:p>
            <a:r>
              <a:rPr lang="en-US" dirty="0" smtClean="0"/>
              <a:t>The UNEP forges international agreements, in 1987 they organized the Montreal Protocol which reduces the emissions of ozone depleting substances.  The world agreed to freeze production of CFCs and </a:t>
            </a:r>
            <a:r>
              <a:rPr lang="en-US" dirty="0" err="1" smtClean="0"/>
              <a:t>Halons</a:t>
            </a:r>
            <a:r>
              <a:rPr lang="en-US" dirty="0" smtClean="0"/>
              <a:t> (another depleting substance).  The agreement has been ratified and even strengthened by several amendments.  </a:t>
            </a:r>
          </a:p>
          <a:p>
            <a:r>
              <a:rPr lang="en-US" dirty="0" smtClean="0"/>
              <a:t>The hole in the ozone layer is still growing, but at a slower rate.  Some LEDCs are still allowed to produce and use CFCs, but the levels in the atmosphere are dropping significantly thanks to the agreement made in Montreal </a:t>
            </a:r>
            <a:endParaRPr lang="en-US" dirty="0"/>
          </a:p>
        </p:txBody>
      </p:sp>
    </p:spTree>
    <p:extLst>
      <p:ext uri="{BB962C8B-B14F-4D97-AF65-F5344CB8AC3E}">
        <p14:creationId xmlns:p14="http://schemas.microsoft.com/office/powerpoint/2010/main" val="79768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Can be matter:  gases, liquids or solids</a:t>
            </a:r>
          </a:p>
          <a:p>
            <a:r>
              <a:rPr lang="en-US" dirty="0" smtClean="0"/>
              <a:t>Can be energy: noise, light, or heat</a:t>
            </a:r>
          </a:p>
          <a:p>
            <a:endParaRPr lang="en-US" dirty="0"/>
          </a:p>
          <a:p>
            <a:r>
              <a:rPr lang="en-US" dirty="0" smtClean="0"/>
              <a:t>Sewage and waste are products of human communities and burning wood and then coal has caused air pollution for 1000 years.  It might be an inevitable side-effect of economic development—meaning we have to choose between a higher standard of living and more pollution or less pollution and more discomfort.</a:t>
            </a:r>
            <a:endParaRPr lang="en-US" dirty="0"/>
          </a:p>
        </p:txBody>
      </p:sp>
      <p:sp>
        <p:nvSpPr>
          <p:cNvPr id="3" name="Title 2"/>
          <p:cNvSpPr>
            <a:spLocks noGrp="1"/>
          </p:cNvSpPr>
          <p:nvPr>
            <p:ph type="title"/>
          </p:nvPr>
        </p:nvSpPr>
        <p:spPr/>
        <p:txBody>
          <a:bodyPr/>
          <a:lstStyle/>
          <a:p>
            <a:r>
              <a:rPr lang="en-US" dirty="0" smtClean="0"/>
              <a:t>Examples of pollutants</a:t>
            </a:r>
            <a:endParaRPr lang="en-US" dirty="0"/>
          </a:p>
        </p:txBody>
      </p:sp>
    </p:spTree>
    <p:extLst>
      <p:ext uri="{BB962C8B-B14F-4D97-AF65-F5344CB8AC3E}">
        <p14:creationId xmlns:p14="http://schemas.microsoft.com/office/powerpoint/2010/main" val="54164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11480" lvl="1" indent="0">
              <a:buNone/>
            </a:pPr>
            <a:r>
              <a:rPr lang="en-US" u="sng" dirty="0" smtClean="0"/>
              <a:t>Main sources of pollutants:</a:t>
            </a:r>
          </a:p>
          <a:p>
            <a:pPr lvl="1"/>
            <a:r>
              <a:rPr lang="en-US" dirty="0" smtClean="0"/>
              <a:t>Combustion of fossil fuels</a:t>
            </a:r>
          </a:p>
          <a:p>
            <a:pPr lvl="1"/>
            <a:r>
              <a:rPr lang="en-US" dirty="0" smtClean="0"/>
              <a:t>Domestic waste</a:t>
            </a:r>
          </a:p>
          <a:p>
            <a:pPr lvl="1"/>
            <a:r>
              <a:rPr lang="en-US" dirty="0" smtClean="0"/>
              <a:t>Industrial waste</a:t>
            </a:r>
          </a:p>
          <a:p>
            <a:pPr lvl="1"/>
            <a:r>
              <a:rPr lang="en-US" dirty="0" smtClean="0"/>
              <a:t>Agricultural waste</a:t>
            </a:r>
            <a:endParaRPr lang="en-US" dirty="0"/>
          </a:p>
        </p:txBody>
      </p:sp>
      <p:sp>
        <p:nvSpPr>
          <p:cNvPr id="3" name="Title 2"/>
          <p:cNvSpPr>
            <a:spLocks noGrp="1"/>
          </p:cNvSpPr>
          <p:nvPr>
            <p:ph type="title"/>
          </p:nvPr>
        </p:nvSpPr>
        <p:spPr/>
        <p:txBody>
          <a:bodyPr/>
          <a:lstStyle/>
          <a:p>
            <a:r>
              <a:rPr lang="en-US" dirty="0" smtClean="0"/>
              <a:t>Sources of pollutants</a:t>
            </a:r>
            <a:endParaRPr lang="en-US" dirty="0"/>
          </a:p>
        </p:txBody>
      </p:sp>
    </p:spTree>
    <p:extLst>
      <p:ext uri="{BB962C8B-B14F-4D97-AF65-F5344CB8AC3E}">
        <p14:creationId xmlns:p14="http://schemas.microsoft.com/office/powerpoint/2010/main" val="425425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Sources of pollutants</a:t>
            </a:r>
            <a:endParaRPr lang="en-US" dirty="0"/>
          </a:p>
        </p:txBody>
      </p:sp>
      <p:pic>
        <p:nvPicPr>
          <p:cNvPr id="5" name="Picture 4"/>
          <p:cNvPicPr>
            <a:picLocks noChangeAspect="1"/>
          </p:cNvPicPr>
          <p:nvPr/>
        </p:nvPicPr>
        <p:blipFill>
          <a:blip r:embed="rId2"/>
          <a:stretch>
            <a:fillRect/>
          </a:stretch>
        </p:blipFill>
        <p:spPr>
          <a:xfrm>
            <a:off x="1666874" y="2270125"/>
            <a:ext cx="5619749" cy="3746499"/>
          </a:xfrm>
          <a:prstGeom prst="rect">
            <a:avLst/>
          </a:prstGeom>
        </p:spPr>
      </p:pic>
    </p:spTree>
    <p:extLst>
      <p:ext uri="{BB962C8B-B14F-4D97-AF65-F5344CB8AC3E}">
        <p14:creationId xmlns:p14="http://schemas.microsoft.com/office/powerpoint/2010/main" val="426651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smtClean="0"/>
              <a:t>Combustion of fossil fuels</a:t>
            </a:r>
            <a:r>
              <a:rPr lang="en-US" dirty="0" smtClean="0"/>
              <a:t>: produces Carbon dioxide which is a greenhouse gas; Sulfur dioxide which causes acid rain; Nitrogen oxide which causes smog; Photochemical smog (more on this later); Carbon monoxide which causes death.</a:t>
            </a:r>
            <a:endParaRPr lang="en-US" dirty="0"/>
          </a:p>
        </p:txBody>
      </p:sp>
      <p:sp>
        <p:nvSpPr>
          <p:cNvPr id="3" name="Title 2"/>
          <p:cNvSpPr>
            <a:spLocks noGrp="1"/>
          </p:cNvSpPr>
          <p:nvPr>
            <p:ph type="title"/>
          </p:nvPr>
        </p:nvSpPr>
        <p:spPr/>
        <p:txBody>
          <a:bodyPr/>
          <a:lstStyle/>
          <a:p>
            <a:r>
              <a:rPr lang="en-US" dirty="0" smtClean="0"/>
              <a:t>Sources of pollutants</a:t>
            </a:r>
            <a:endParaRPr lang="en-US" dirty="0"/>
          </a:p>
        </p:txBody>
      </p:sp>
    </p:spTree>
    <p:extLst>
      <p:ext uri="{BB962C8B-B14F-4D97-AF65-F5344CB8AC3E}">
        <p14:creationId xmlns:p14="http://schemas.microsoft.com/office/powerpoint/2010/main" val="220397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Sources of pollutants</a:t>
            </a:r>
            <a:endParaRPr lang="en-US" dirty="0"/>
          </a:p>
        </p:txBody>
      </p:sp>
      <p:pic>
        <p:nvPicPr>
          <p:cNvPr id="4" name="Picture 3"/>
          <p:cNvPicPr>
            <a:picLocks noChangeAspect="1"/>
          </p:cNvPicPr>
          <p:nvPr/>
        </p:nvPicPr>
        <p:blipFill>
          <a:blip r:embed="rId2"/>
          <a:stretch>
            <a:fillRect/>
          </a:stretch>
        </p:blipFill>
        <p:spPr>
          <a:xfrm>
            <a:off x="501650" y="2210890"/>
            <a:ext cx="3721100" cy="2469059"/>
          </a:xfrm>
          <a:prstGeom prst="rect">
            <a:avLst/>
          </a:prstGeom>
        </p:spPr>
      </p:pic>
      <p:pic>
        <p:nvPicPr>
          <p:cNvPr id="6" name="Picture 5"/>
          <p:cNvPicPr>
            <a:picLocks noChangeAspect="1"/>
          </p:cNvPicPr>
          <p:nvPr/>
        </p:nvPicPr>
        <p:blipFill>
          <a:blip r:embed="rId3"/>
          <a:stretch>
            <a:fillRect/>
          </a:stretch>
        </p:blipFill>
        <p:spPr>
          <a:xfrm>
            <a:off x="4929828" y="2031999"/>
            <a:ext cx="4023672" cy="3013075"/>
          </a:xfrm>
          <a:prstGeom prst="rect">
            <a:avLst/>
          </a:prstGeom>
        </p:spPr>
      </p:pic>
      <p:pic>
        <p:nvPicPr>
          <p:cNvPr id="5" name="Picture 4"/>
          <p:cNvPicPr>
            <a:picLocks noChangeAspect="1"/>
          </p:cNvPicPr>
          <p:nvPr/>
        </p:nvPicPr>
        <p:blipFill>
          <a:blip r:embed="rId4"/>
          <a:stretch>
            <a:fillRect/>
          </a:stretch>
        </p:blipFill>
        <p:spPr>
          <a:xfrm>
            <a:off x="2323218" y="4335946"/>
            <a:ext cx="4296657" cy="2237103"/>
          </a:xfrm>
          <a:prstGeom prst="rect">
            <a:avLst/>
          </a:prstGeom>
        </p:spPr>
      </p:pic>
    </p:spTree>
    <p:extLst>
      <p:ext uri="{BB962C8B-B14F-4D97-AF65-F5344CB8AC3E}">
        <p14:creationId xmlns:p14="http://schemas.microsoft.com/office/powerpoint/2010/main" val="1358020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2144</TotalTime>
  <Words>2721</Words>
  <Application>Microsoft Office PowerPoint</Application>
  <PresentationFormat>On-screen Show (4:3)</PresentationFormat>
  <Paragraphs>144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Hardcover</vt:lpstr>
      <vt:lpstr>Pollution and Global Warming</vt:lpstr>
      <vt:lpstr>Key Points:</vt:lpstr>
      <vt:lpstr>Key Points:</vt:lpstr>
      <vt:lpstr>What is pollution?</vt:lpstr>
      <vt:lpstr>Examples of pollutants</vt:lpstr>
      <vt:lpstr>Sources of pollutants</vt:lpstr>
      <vt:lpstr>Sources of pollutants</vt:lpstr>
      <vt:lpstr>Sources of pollutants</vt:lpstr>
      <vt:lpstr>Sources of pollutants</vt:lpstr>
      <vt:lpstr>Sources of pollutants</vt:lpstr>
      <vt:lpstr>Sources of pollutants</vt:lpstr>
      <vt:lpstr>Sources of pollutants</vt:lpstr>
      <vt:lpstr>Sources of pollutants</vt:lpstr>
      <vt:lpstr>Sources of pollutants</vt:lpstr>
      <vt:lpstr>Point Source and Non-point Source Pollution</vt:lpstr>
      <vt:lpstr>How to detect and monitor pollution</vt:lpstr>
      <vt:lpstr>How to detect and monitor pollution</vt:lpstr>
      <vt:lpstr>How to detect and monitor pollution</vt:lpstr>
      <vt:lpstr>Biological Oxygen Demand</vt:lpstr>
      <vt:lpstr>Biotic indices and indicator species</vt:lpstr>
      <vt:lpstr>Biotic indices and indicator species</vt:lpstr>
      <vt:lpstr>The three level model of pollution management</vt:lpstr>
      <vt:lpstr>The three level model of pollution management</vt:lpstr>
      <vt:lpstr>The three level model of pollution management</vt:lpstr>
      <vt:lpstr>The three level model of pollution management</vt:lpstr>
      <vt:lpstr>Strategies to reduce domestic waste</vt:lpstr>
      <vt:lpstr>Strategies to reduce domestic waste</vt:lpstr>
      <vt:lpstr>Strategies to reduce domestic waste</vt:lpstr>
      <vt:lpstr>Strategies to reduce domestic waste</vt:lpstr>
      <vt:lpstr>Strategies to reduce domestic waste</vt:lpstr>
      <vt:lpstr>Strategies to reduce domestic waste</vt:lpstr>
      <vt:lpstr>Strategies to reduce domestic waste</vt:lpstr>
      <vt:lpstr>Domestic Waste</vt:lpstr>
      <vt:lpstr>Domestic Waste</vt:lpstr>
      <vt:lpstr>Domestic Waste</vt:lpstr>
      <vt:lpstr>Domestic Waste</vt:lpstr>
      <vt:lpstr>Eutrophication</vt:lpstr>
      <vt:lpstr>Eutrophication</vt:lpstr>
      <vt:lpstr>Eutrophication</vt:lpstr>
      <vt:lpstr>Eutrophication</vt:lpstr>
      <vt:lpstr>Ozone</vt:lpstr>
      <vt:lpstr>Ozone</vt:lpstr>
      <vt:lpstr>Ozone</vt:lpstr>
      <vt:lpstr>Ozone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 and Global Warming</dc:title>
  <dc:creator>Linda Ingerly</dc:creator>
  <cp:lastModifiedBy>prepps</cp:lastModifiedBy>
  <cp:revision>37</cp:revision>
  <dcterms:created xsi:type="dcterms:W3CDTF">2016-05-15T23:16:41Z</dcterms:created>
  <dcterms:modified xsi:type="dcterms:W3CDTF">2016-05-18T00:36:41Z</dcterms:modified>
</cp:coreProperties>
</file>